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CA"/>
    <a:srgbClr val="72BF44"/>
    <a:srgbClr val="DDDDDD"/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0" autoAdjust="0"/>
  </p:normalViewPr>
  <p:slideViewPr>
    <p:cSldViewPr>
      <p:cViewPr>
        <p:scale>
          <a:sx n="80" d="100"/>
          <a:sy n="80" d="100"/>
        </p:scale>
        <p:origin x="-2514" y="-7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382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FE185-540D-40B5-B715-748FBD4CAEF6}" type="datetimeFigureOut">
              <a:rPr lang="zh-TW" altLang="en-US" smtClean="0"/>
              <a:t>2017/6/7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C1D66-EBD1-4101-95E7-7166A3C696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619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25028-E9F4-4507-9C7C-7F62C0ADE41C}" type="datetimeFigureOut">
              <a:rPr lang="zh-TW" altLang="en-US" smtClean="0"/>
              <a:t>2017/6/7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C6883-91CA-46A4-99D3-AC83BEA7F2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719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5400000">
            <a:off x="6444446" y="-720599"/>
            <a:ext cx="1440000" cy="2880000"/>
          </a:xfrm>
          <a:prstGeom prst="rect">
            <a:avLst/>
          </a:prstGeom>
        </p:spPr>
      </p:pic>
      <p:sp>
        <p:nvSpPr>
          <p:cNvPr id="4" name="橢圓 3"/>
          <p:cNvSpPr/>
          <p:nvPr userDrawn="1"/>
        </p:nvSpPr>
        <p:spPr>
          <a:xfrm>
            <a:off x="323528" y="5381919"/>
            <a:ext cx="2151537" cy="2151537"/>
          </a:xfrm>
          <a:prstGeom prst="ellipse">
            <a:avLst/>
          </a:prstGeom>
          <a:solidFill>
            <a:srgbClr val="72BF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 userDrawn="1"/>
        </p:nvSpPr>
        <p:spPr>
          <a:xfrm>
            <a:off x="1901434" y="5189760"/>
            <a:ext cx="1152128" cy="1152128"/>
          </a:xfrm>
          <a:prstGeom prst="ellipse">
            <a:avLst/>
          </a:prstGeom>
          <a:solidFill>
            <a:srgbClr val="0083C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575" y="5712286"/>
            <a:ext cx="1427255" cy="36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3814" y="2204864"/>
            <a:ext cx="7928625" cy="1368152"/>
          </a:xfrm>
        </p:spPr>
        <p:txBody>
          <a:bodyPr anchor="ctr">
            <a:noAutofit/>
          </a:bodyPr>
          <a:lstStyle>
            <a:lvl1pPr algn="ctr">
              <a:defRPr sz="4800" b="1">
                <a:solidFill>
                  <a:srgbClr val="0083CA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03814" y="3591255"/>
            <a:ext cx="7928882" cy="4858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按一下以母片副編輯標題樣式</a:t>
            </a:r>
            <a:endParaRPr lang="zh-TW" altLang="en-US" dirty="0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6933689" y="6024626"/>
            <a:ext cx="18147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200" b="0" dirty="0" smtClean="0">
                <a:solidFill>
                  <a:schemeClr val="bg1">
                    <a:lumMod val="75000"/>
                  </a:schemeClr>
                </a:solidFill>
              </a:rPr>
              <a:t>www.topviewcorp.com</a:t>
            </a:r>
            <a:endParaRPr lang="zh-TW" altLang="en-US" sz="120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橢圓 8"/>
          <p:cNvSpPr/>
          <p:nvPr userDrawn="1"/>
        </p:nvSpPr>
        <p:spPr>
          <a:xfrm>
            <a:off x="727248" y="4202849"/>
            <a:ext cx="729032" cy="729032"/>
          </a:xfrm>
          <a:prstGeom prst="ellipse">
            <a:avLst/>
          </a:prstGeom>
          <a:solidFill>
            <a:srgbClr val="72BF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 userDrawn="1"/>
        </p:nvSpPr>
        <p:spPr>
          <a:xfrm>
            <a:off x="1555654" y="4779410"/>
            <a:ext cx="345780" cy="345780"/>
          </a:xfrm>
          <a:prstGeom prst="ellipse">
            <a:avLst/>
          </a:prstGeom>
          <a:solidFill>
            <a:srgbClr val="0083C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527677" y="476672"/>
            <a:ext cx="1430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err="1" smtClean="0">
                <a:solidFill>
                  <a:schemeClr val="bg1">
                    <a:lumMod val="65000"/>
                  </a:schemeClr>
                </a:solidFill>
                <a:latin typeface="Microsoft PhagsPa" panose="020B0502040204020203" pitchFamily="34" charset="0"/>
              </a:rPr>
              <a:t>Topview</a:t>
            </a:r>
            <a:r>
              <a:rPr lang="en-US" altLang="zh-TW" sz="1050" dirty="0" smtClean="0">
                <a:solidFill>
                  <a:schemeClr val="bg1">
                    <a:lumMod val="65000"/>
                  </a:schemeClr>
                </a:solidFill>
                <a:latin typeface="Microsoft PhagsPa" panose="020B0502040204020203" pitchFamily="34" charset="0"/>
              </a:rPr>
              <a:t> Confidential</a:t>
            </a:r>
            <a:endParaRPr lang="zh-TW" altLang="en-US" sz="1050" dirty="0">
              <a:solidFill>
                <a:schemeClr val="bg1">
                  <a:lumMod val="65000"/>
                </a:schemeClr>
              </a:solidFill>
              <a:latin typeface="Microsoft PhagsP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59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28215"/>
            <a:ext cx="3008313" cy="1133458"/>
          </a:xfrm>
        </p:spPr>
        <p:txBody>
          <a:bodyPr anchor="t">
            <a:normAutofit/>
          </a:bodyPr>
          <a:lstStyle>
            <a:lvl1pPr algn="l">
              <a:defRPr sz="3200" b="0">
                <a:solidFill>
                  <a:srgbClr val="0083CA"/>
                </a:solidFill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528215"/>
            <a:ext cx="5111750" cy="5583577"/>
          </a:xfr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690265"/>
            <a:ext cx="3008313" cy="44030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641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65712"/>
            <a:ext cx="5486400" cy="566738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0083CA"/>
                </a:solidFill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77887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432450"/>
            <a:ext cx="5486400" cy="44482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980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5373216"/>
            <a:ext cx="8064896" cy="576064"/>
          </a:xfrm>
        </p:spPr>
        <p:txBody>
          <a:bodyPr anchor="b">
            <a:normAutofit/>
          </a:bodyPr>
          <a:lstStyle>
            <a:lvl1pPr algn="l">
              <a:defRPr sz="23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39552" y="548680"/>
            <a:ext cx="8064896" cy="482453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984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1736368" y="3429000"/>
            <a:ext cx="19416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2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www.topviewcorp.com</a:t>
            </a:r>
            <a:endParaRPr lang="zh-TW" altLang="en-US" sz="12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79" y="3098375"/>
            <a:ext cx="1427249" cy="360000"/>
          </a:xfrm>
          <a:prstGeom prst="rect">
            <a:avLst/>
          </a:prstGeom>
        </p:spPr>
      </p:pic>
      <p:sp>
        <p:nvSpPr>
          <p:cNvPr id="22" name="標題 1"/>
          <p:cNvSpPr>
            <a:spLocks noGrp="1"/>
          </p:cNvSpPr>
          <p:nvPr>
            <p:ph type="ctrTitle" hasCustomPrompt="1"/>
          </p:nvPr>
        </p:nvSpPr>
        <p:spPr>
          <a:xfrm>
            <a:off x="3678066" y="2829186"/>
            <a:ext cx="3990279" cy="1008112"/>
          </a:xfrm>
        </p:spPr>
        <p:txBody>
          <a:bodyPr anchor="ctr">
            <a:normAutofit/>
          </a:bodyPr>
          <a:lstStyle>
            <a:lvl1pPr algn="ctr">
              <a:defRPr sz="4800" b="1" i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 dirty="0" smtClean="0"/>
              <a:t>Thank YOU!</a:t>
            </a:r>
            <a:endParaRPr lang="zh-TW" altLang="en-US" dirty="0"/>
          </a:p>
        </p:txBody>
      </p:sp>
      <p:sp>
        <p:nvSpPr>
          <p:cNvPr id="16" name="橢圓 15"/>
          <p:cNvSpPr/>
          <p:nvPr userDrawn="1"/>
        </p:nvSpPr>
        <p:spPr>
          <a:xfrm>
            <a:off x="323528" y="5381919"/>
            <a:ext cx="2151537" cy="2151537"/>
          </a:xfrm>
          <a:prstGeom prst="ellipse">
            <a:avLst/>
          </a:prstGeom>
          <a:solidFill>
            <a:srgbClr val="72BF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 userDrawn="1"/>
        </p:nvSpPr>
        <p:spPr>
          <a:xfrm>
            <a:off x="1901434" y="5189760"/>
            <a:ext cx="1152128" cy="1152128"/>
          </a:xfrm>
          <a:prstGeom prst="ellipse">
            <a:avLst/>
          </a:prstGeom>
          <a:solidFill>
            <a:srgbClr val="0083C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 userDrawn="1"/>
        </p:nvSpPr>
        <p:spPr>
          <a:xfrm>
            <a:off x="727248" y="4202849"/>
            <a:ext cx="729032" cy="729032"/>
          </a:xfrm>
          <a:prstGeom prst="ellipse">
            <a:avLst/>
          </a:prstGeom>
          <a:solidFill>
            <a:srgbClr val="72BF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1555654" y="4779410"/>
            <a:ext cx="345780" cy="345780"/>
          </a:xfrm>
          <a:prstGeom prst="ellipse">
            <a:avLst/>
          </a:prstGeom>
          <a:solidFill>
            <a:srgbClr val="0083C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5400000">
            <a:off x="6444446" y="-720599"/>
            <a:ext cx="14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 marL="1143000" indent="-333375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437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67240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 marL="1143000" indent="-333375"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467544" y="1700808"/>
            <a:ext cx="8229600" cy="576064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rgbClr val="00B0F0"/>
                </a:solidFill>
                <a:latin typeface="Microsoft PhagsPa" panose="020B0502040204020203" pitchFamily="34" charset="0"/>
              </a:defRPr>
            </a:lvl1pPr>
            <a:lvl2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333375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55821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273003"/>
            <a:ext cx="8208912" cy="1362075"/>
          </a:xfrm>
        </p:spPr>
        <p:txBody>
          <a:bodyPr anchor="t"/>
          <a:lstStyle>
            <a:lvl1pPr algn="l">
              <a:defRPr sz="4400" b="1" cap="all">
                <a:solidFill>
                  <a:srgbClr val="0083CA"/>
                </a:solidFill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7544" y="1772816"/>
            <a:ext cx="8208912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982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3096"/>
          </a:xfr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3096"/>
          </a:xfr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790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276873"/>
            <a:ext cx="4040188" cy="3672408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628800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276873"/>
            <a:ext cx="4041775" cy="3672408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7092280" y="6381328"/>
            <a:ext cx="1522512" cy="365125"/>
          </a:xfrm>
        </p:spPr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413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41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83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單元隔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2BF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6354208"/>
            <a:ext cx="9144000" cy="503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55576" y="4221088"/>
            <a:ext cx="7632847" cy="1872208"/>
          </a:xfrm>
        </p:spPr>
        <p:txBody>
          <a:bodyPr>
            <a:noAutofit/>
          </a:bodyPr>
          <a:lstStyle>
            <a:lvl1pPr algn="r">
              <a:defRPr sz="4800">
                <a:solidFill>
                  <a:schemeClr val="bg1"/>
                </a:solidFill>
                <a:latin typeface="Microsoft PhagsPa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單元隔頁</a:t>
            </a:r>
            <a:endParaRPr lang="zh-TW" altLang="en-US" dirty="0"/>
          </a:p>
        </p:txBody>
      </p:sp>
      <p:sp>
        <p:nvSpPr>
          <p:cNvPr id="6" name="橢圓 5"/>
          <p:cNvSpPr/>
          <p:nvPr userDrawn="1"/>
        </p:nvSpPr>
        <p:spPr>
          <a:xfrm flipV="1">
            <a:off x="535328" y="-642687"/>
            <a:ext cx="2151537" cy="2151537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 flipV="1">
            <a:off x="323528" y="999802"/>
            <a:ext cx="1152128" cy="1152128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 flipV="1">
            <a:off x="2381258" y="2232314"/>
            <a:ext cx="729032" cy="729032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 flipV="1">
            <a:off x="1899124" y="1886534"/>
            <a:ext cx="345780" cy="34578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548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6354208"/>
            <a:ext cx="9144000" cy="503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692696"/>
            <a:ext cx="8229600" cy="5544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12" name="文字方塊 11"/>
          <p:cNvSpPr txBox="1"/>
          <p:nvPr userDrawn="1"/>
        </p:nvSpPr>
        <p:spPr>
          <a:xfrm>
            <a:off x="1670289" y="6398223"/>
            <a:ext cx="1430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err="1" smtClean="0">
                <a:solidFill>
                  <a:schemeClr val="bg1">
                    <a:lumMod val="65000"/>
                  </a:schemeClr>
                </a:solidFill>
                <a:latin typeface="Microsoft PhagsPa" panose="020B0502040204020203" pitchFamily="34" charset="0"/>
              </a:rPr>
              <a:t>Topview</a:t>
            </a:r>
            <a:r>
              <a:rPr lang="en-US" altLang="zh-TW" sz="1050" dirty="0" smtClean="0">
                <a:solidFill>
                  <a:schemeClr val="bg1">
                    <a:lumMod val="65000"/>
                  </a:schemeClr>
                </a:solidFill>
                <a:latin typeface="Microsoft PhagsPa" panose="020B0502040204020203" pitchFamily="34" charset="0"/>
              </a:rPr>
              <a:t> Confidential</a:t>
            </a:r>
            <a:endParaRPr lang="zh-TW" altLang="en-US" sz="1050" dirty="0">
              <a:solidFill>
                <a:schemeClr val="bg1">
                  <a:lumMod val="65000"/>
                </a:schemeClr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381328"/>
            <a:ext cx="1141803" cy="28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2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6237312"/>
            <a:ext cx="8676456" cy="45719"/>
          </a:xfrm>
          <a:prstGeom prst="rect">
            <a:avLst/>
          </a:prstGeom>
          <a:solidFill>
            <a:srgbClr val="008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7164288" y="6237312"/>
            <a:ext cx="1979712" cy="45719"/>
          </a:xfrm>
          <a:prstGeom prst="rect">
            <a:avLst/>
          </a:prstGeom>
          <a:solidFill>
            <a:srgbClr val="72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8279904" y="6354208"/>
            <a:ext cx="432048" cy="432048"/>
          </a:xfrm>
          <a:prstGeom prst="ellipse">
            <a:avLst/>
          </a:prstGeom>
          <a:solidFill>
            <a:srgbClr val="72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164288" y="6381328"/>
            <a:ext cx="1522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fld id="{3EBDBD44-1F0A-4231-9E63-CB843D648A8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41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56" r:id="rId10"/>
    <p:sldLayoutId id="2147483657" r:id="rId11"/>
    <p:sldLayoutId id="2147483665" r:id="rId12"/>
    <p:sldLayoutId id="214748366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0083CA"/>
          </a:solidFill>
          <a:latin typeface="Microsoft PhagsPa" panose="020B0502040204020203" pitchFamily="34" charset="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0"/>
        </a:spcBef>
        <a:buClr>
          <a:srgbClr val="72BF44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Microsoft PhagsPa" panose="020B0502040204020203" pitchFamily="34" charset="0"/>
          <a:ea typeface="微軟正黑體" panose="020B0604030504040204" pitchFamily="34" charset="-120"/>
          <a:cs typeface="+mn-cs"/>
        </a:defRPr>
      </a:lvl1pPr>
      <a:lvl2pPr marL="771525" indent="-342900" algn="l" defTabSz="914400" rtl="0" eaLnBrk="1" latinLnBrk="0" hangingPunct="1">
        <a:lnSpc>
          <a:spcPct val="120000"/>
        </a:lnSpc>
        <a:spcBef>
          <a:spcPts val="0"/>
        </a:spcBef>
        <a:buClr>
          <a:srgbClr val="72BF44"/>
        </a:buClr>
        <a:buSzPct val="80000"/>
        <a:buFont typeface="Wingdings" panose="05000000000000000000" pitchFamily="2" charset="2"/>
        <a:buChar char="ü"/>
        <a:defRPr sz="2400" kern="1200">
          <a:solidFill>
            <a:schemeClr val="tx1">
              <a:lumMod val="65000"/>
              <a:lumOff val="35000"/>
            </a:schemeClr>
          </a:solidFill>
          <a:latin typeface="Microsoft PhagsPa" panose="020B0502040204020203" pitchFamily="34" charset="0"/>
          <a:ea typeface="微軟正黑體" panose="020B0604030504040204" pitchFamily="34" charset="-120"/>
          <a:cs typeface="+mn-cs"/>
        </a:defRPr>
      </a:lvl2pPr>
      <a:lvl3pPr marL="1143000" indent="-333375" algn="l" defTabSz="914400" rtl="0" eaLnBrk="1" latinLnBrk="0" hangingPunct="1">
        <a:lnSpc>
          <a:spcPct val="120000"/>
        </a:lnSpc>
        <a:spcBef>
          <a:spcPts val="0"/>
        </a:spcBef>
        <a:buClr>
          <a:srgbClr val="72BF44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Microsoft PhagsPa" panose="020B0502040204020203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ktrial/datascienc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ktrial/datascience/blob/master/wordinganalysis/train_data.js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rktrial/datascience/blob/master/pttmobile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darktrial/datascience/blob/master/datascience_predic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ktrial/datascience/blob/master/titanic/titanic.p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Data Science</a:t>
            </a:r>
            <a:endParaRPr lang="zh-TW" altLang="en-US" dirty="0">
              <a:solidFill>
                <a:srgbClr val="0083CA"/>
              </a:solidFill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 smtClean="0"/>
              <a:t>Joey.Cheng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Whos</a:t>
            </a:r>
            <a:r>
              <a:rPr lang="en-US" altLang="zh-TW" dirty="0" smtClean="0"/>
              <a:t> call’s data science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7332663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Call tagging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11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3"/>
            <a:ext cx="4968551" cy="324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8" y="4077072"/>
            <a:ext cx="5956159" cy="214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91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Call features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12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81" y="908720"/>
            <a:ext cx="426328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908720"/>
            <a:ext cx="4157421" cy="318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167281"/>
            <a:ext cx="2232247" cy="197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10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Call features(cont.)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692696"/>
            <a:ext cx="9036496" cy="554461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836712"/>
            <a:ext cx="3384376" cy="29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111" y="736535"/>
            <a:ext cx="3274790" cy="298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60133"/>
            <a:ext cx="321655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742" y="3760133"/>
            <a:ext cx="288600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9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Support vector machine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3750469" cy="38481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14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06339"/>
            <a:ext cx="4319513" cy="231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04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Optimization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92696"/>
            <a:ext cx="8507288" cy="5544616"/>
          </a:xfrm>
        </p:spPr>
        <p:txBody>
          <a:bodyPr/>
          <a:lstStyle/>
          <a:p>
            <a:r>
              <a:rPr lang="en-US" altLang="zh-TW" dirty="0" smtClean="0"/>
              <a:t>Reduce features to make all calculation below 0.5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15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556792"/>
            <a:ext cx="76946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75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PTT mobile board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Targets</a:t>
            </a:r>
          </a:p>
          <a:p>
            <a:pPr lvl="1"/>
            <a:r>
              <a:rPr lang="en-US" altLang="zh-TW" dirty="0" smtClean="0"/>
              <a:t>Find hot words for different bands. </a:t>
            </a:r>
            <a:endParaRPr lang="en-US" altLang="zh-TW" dirty="0"/>
          </a:p>
          <a:p>
            <a:pPr lvl="1"/>
            <a:r>
              <a:rPr lang="en-US" altLang="zh-TW" dirty="0" smtClean="0"/>
              <a:t>Find users preference vertically and horizontally.</a:t>
            </a:r>
          </a:p>
          <a:p>
            <a:pPr lvl="1"/>
            <a:r>
              <a:rPr lang="en-US" altLang="zh-TW" dirty="0" smtClean="0"/>
              <a:t>All examples are at: </a:t>
            </a:r>
            <a:r>
              <a:rPr lang="en-US" altLang="zh-TW" dirty="0" smtClean="0">
                <a:hlinkClick r:id="rId2"/>
              </a:rPr>
              <a:t>Link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27584" y="2780928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Collect data by web crawler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07704" y="4661000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Classify data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84168" y="2780928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User analysis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347864" y="2767817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Jieba</a:t>
            </a:r>
            <a:r>
              <a:rPr lang="en-US" altLang="zh-TW" dirty="0" smtClean="0"/>
              <a:t> key word analysis</a:t>
            </a:r>
            <a:endParaRPr lang="zh-TW" altLang="en-US" dirty="0"/>
          </a:p>
        </p:txBody>
      </p:sp>
      <p:cxnSp>
        <p:nvCxnSpPr>
          <p:cNvPr id="12" name="直線單箭頭接點 11"/>
          <p:cNvCxnSpPr>
            <a:stCxn id="6" idx="0"/>
            <a:endCxn id="8" idx="2"/>
          </p:cNvCxnSpPr>
          <p:nvPr/>
        </p:nvCxnSpPr>
        <p:spPr>
          <a:xfrm flipV="1">
            <a:off x="2843808" y="4063961"/>
            <a:ext cx="1440160" cy="5970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644008" y="4581128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Collect more data and predict its category</a:t>
            </a:r>
            <a:endParaRPr lang="zh-TW" altLang="en-US" dirty="0"/>
          </a:p>
        </p:txBody>
      </p:sp>
      <p:cxnSp>
        <p:nvCxnSpPr>
          <p:cNvPr id="18" name="直線單箭頭接點 17"/>
          <p:cNvCxnSpPr>
            <a:stCxn id="8" idx="2"/>
            <a:endCxn id="16" idx="0"/>
          </p:cNvCxnSpPr>
          <p:nvPr/>
        </p:nvCxnSpPr>
        <p:spPr>
          <a:xfrm>
            <a:off x="4283968" y="4063961"/>
            <a:ext cx="1296144" cy="5171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6" idx="0"/>
            <a:endCxn id="7" idx="2"/>
          </p:cNvCxnSpPr>
          <p:nvPr/>
        </p:nvCxnSpPr>
        <p:spPr>
          <a:xfrm flipV="1">
            <a:off x="5580112" y="4077072"/>
            <a:ext cx="1440160" cy="5040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2"/>
            <a:endCxn id="6" idx="0"/>
          </p:cNvCxnSpPr>
          <p:nvPr/>
        </p:nvCxnSpPr>
        <p:spPr>
          <a:xfrm>
            <a:off x="1763688" y="4077072"/>
            <a:ext cx="1080120" cy="58392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1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crawler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Scrapy</a:t>
            </a:r>
            <a:r>
              <a:rPr lang="en-US" altLang="zh-TW" dirty="0" smtClean="0"/>
              <a:t>: Easy to use and understand.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Execution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17</a:t>
            </a:fld>
            <a:endParaRPr lang="zh-TW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572232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376791"/>
            <a:ext cx="5368796" cy="50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2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Classify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Crawler output file example</a:t>
            </a:r>
          </a:p>
          <a:p>
            <a:r>
              <a:rPr lang="en-US" altLang="zh-TW" dirty="0" smtClean="0">
                <a:hlinkClick r:id="rId2"/>
              </a:rPr>
              <a:t>Link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18</a:t>
            </a:fld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83568" y="1916832"/>
            <a:ext cx="7704856" cy="4031873"/>
          </a:xfrm>
          <a:prstGeom prst="rect">
            <a:avLst/>
          </a:prstGeom>
          <a:solidFill>
            <a:srgbClr val="FFFF00"/>
          </a:solidFill>
          <a:ln>
            <a:solidFill>
              <a:srgbClr val="0083C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{"</a:t>
            </a:r>
            <a:r>
              <a:rPr lang="en-US" altLang="zh-TW" sz="1600" b="1" dirty="0" err="1"/>
              <a:t>negative_coun</a:t>
            </a:r>
            <a:r>
              <a:rPr lang="en-US" altLang="zh-TW" sz="1600" dirty="0" err="1"/>
              <a:t>t</a:t>
            </a:r>
            <a:r>
              <a:rPr lang="en-US" altLang="zh-TW" sz="1600" dirty="0"/>
              <a:t>": "0", </a:t>
            </a:r>
            <a:endParaRPr lang="en-US" altLang="zh-TW" sz="1600" dirty="0" smtClean="0"/>
          </a:p>
          <a:p>
            <a:r>
              <a:rPr lang="en-US" altLang="zh-TW" sz="1600" dirty="0" smtClean="0">
                <a:solidFill>
                  <a:srgbClr val="FF0000"/>
                </a:solidFill>
              </a:rPr>
              <a:t>"</a:t>
            </a:r>
            <a:r>
              <a:rPr lang="en-US" altLang="zh-TW" sz="1600" b="1" dirty="0">
                <a:solidFill>
                  <a:srgbClr val="FF0000"/>
                </a:solidFill>
              </a:rPr>
              <a:t>brand</a:t>
            </a:r>
            <a:r>
              <a:rPr lang="en-US" altLang="zh-TW" sz="1600" dirty="0">
                <a:solidFill>
                  <a:srgbClr val="FF0000"/>
                </a:solidFill>
              </a:rPr>
              <a:t>":"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sony</a:t>
            </a:r>
            <a:r>
              <a:rPr lang="en-US" altLang="zh-TW" sz="1600" dirty="0" smtClean="0">
                <a:solidFill>
                  <a:srgbClr val="FF0000"/>
                </a:solidFill>
              </a:rPr>
              <a:t>“</a:t>
            </a:r>
            <a:r>
              <a:rPr lang="en-US" altLang="zh-TW" sz="1600" dirty="0" smtClean="0"/>
              <a:t>,</a:t>
            </a:r>
          </a:p>
          <a:p>
            <a:r>
              <a:rPr lang="en-US" altLang="zh-TW" sz="1600" dirty="0" smtClean="0"/>
              <a:t>"</a:t>
            </a:r>
            <a:r>
              <a:rPr lang="en-US" altLang="zh-TW" sz="1600" b="1" dirty="0"/>
              <a:t>title</a:t>
            </a:r>
            <a:r>
              <a:rPr lang="en-US" altLang="zh-TW" sz="1600" dirty="0"/>
              <a:t>": "[</a:t>
            </a:r>
            <a:r>
              <a:rPr lang="zh-TW" altLang="en-US" sz="1600" dirty="0"/>
              <a:t>問題</a:t>
            </a:r>
            <a:r>
              <a:rPr lang="en-US" altLang="zh-TW" sz="1600" dirty="0"/>
              <a:t>] </a:t>
            </a:r>
            <a:r>
              <a:rPr lang="zh-TW" altLang="en-US" sz="1600" dirty="0"/>
              <a:t>想買</a:t>
            </a:r>
            <a:r>
              <a:rPr lang="en-US" altLang="zh-TW" sz="1600" dirty="0"/>
              <a:t>SONY XA1</a:t>
            </a:r>
            <a:r>
              <a:rPr lang="zh-TW" altLang="en-US" sz="1600" dirty="0"/>
              <a:t>但是</a:t>
            </a:r>
            <a:r>
              <a:rPr lang="en-US" altLang="zh-TW" sz="1600" dirty="0"/>
              <a:t>....</a:t>
            </a:r>
            <a:r>
              <a:rPr lang="zh-TW" altLang="en-US" sz="1600" dirty="0"/>
              <a:t>值得嗎？</a:t>
            </a:r>
            <a:r>
              <a:rPr lang="en-US" altLang="zh-TW" sz="1600" dirty="0"/>
              <a:t>", </a:t>
            </a:r>
            <a:endParaRPr lang="en-US" altLang="zh-TW" sz="1600" dirty="0" smtClean="0"/>
          </a:p>
          <a:p>
            <a:r>
              <a:rPr lang="en-US" altLang="zh-TW" sz="1600" dirty="0" smtClean="0"/>
              <a:t>"</a:t>
            </a:r>
            <a:r>
              <a:rPr lang="en-US" altLang="zh-TW" sz="1600" b="1" dirty="0" err="1"/>
              <a:t>positive_user</a:t>
            </a:r>
            <a:r>
              <a:rPr lang="en-US" altLang="zh-TW" sz="1600" dirty="0"/>
              <a:t>": ["Lumia625 ", "jasn4560 ", "</a:t>
            </a:r>
            <a:r>
              <a:rPr lang="en-US" altLang="zh-TW" sz="1600" dirty="0" err="1"/>
              <a:t>cutekenny</a:t>
            </a:r>
            <a:r>
              <a:rPr lang="en-US" altLang="zh-TW" sz="1600" dirty="0"/>
              <a:t> ", "ak77now ", "james732 ", "</a:t>
            </a:r>
            <a:r>
              <a:rPr lang="en-US" altLang="zh-TW" sz="1600" dirty="0" err="1"/>
              <a:t>IloveZ</a:t>
            </a:r>
            <a:r>
              <a:rPr lang="en-US" altLang="zh-TW" sz="1600" dirty="0"/>
              <a:t> ", "</a:t>
            </a:r>
            <a:r>
              <a:rPr lang="en-US" altLang="zh-TW" sz="1600" dirty="0" err="1"/>
              <a:t>xperiaxa</a:t>
            </a:r>
            <a:r>
              <a:rPr lang="en-US" altLang="zh-TW" sz="1600" dirty="0"/>
              <a:t> ", "james850803 ", "alien818 ", "bird09 ", "</a:t>
            </a:r>
            <a:r>
              <a:rPr lang="en-US" altLang="zh-TW" sz="1600" dirty="0" err="1"/>
              <a:t>hanmajor</a:t>
            </a:r>
            <a:r>
              <a:rPr lang="en-US" altLang="zh-TW" sz="1600" dirty="0"/>
              <a:t> ", "</a:t>
            </a:r>
            <a:r>
              <a:rPr lang="en-US" altLang="zh-TW" sz="1600" dirty="0" err="1"/>
              <a:t>Alano</a:t>
            </a:r>
            <a:r>
              <a:rPr lang="en-US" altLang="zh-TW" sz="1600" dirty="0"/>
              <a:t> ", "</a:t>
            </a:r>
            <a:r>
              <a:rPr lang="en-US" altLang="zh-TW" sz="1600" dirty="0" err="1"/>
              <a:t>Abigo</a:t>
            </a:r>
            <a:r>
              <a:rPr lang="en-US" altLang="zh-TW" sz="1600" dirty="0"/>
              <a:t> ", "adple123 ", "</a:t>
            </a:r>
            <a:r>
              <a:rPr lang="en-US" altLang="zh-TW" sz="1600" dirty="0" err="1"/>
              <a:t>rinppi</a:t>
            </a:r>
            <a:r>
              <a:rPr lang="en-US" altLang="zh-TW" sz="1600" dirty="0"/>
              <a:t> ", "</a:t>
            </a:r>
            <a:r>
              <a:rPr lang="en-US" altLang="zh-TW" sz="1600" dirty="0" err="1"/>
              <a:t>FeRin</a:t>
            </a:r>
            <a:r>
              <a:rPr lang="en-US" altLang="zh-TW" sz="1600" dirty="0"/>
              <a:t> "], </a:t>
            </a:r>
            <a:endParaRPr lang="en-US" altLang="zh-TW" sz="1600" dirty="0" smtClean="0"/>
          </a:p>
          <a:p>
            <a:r>
              <a:rPr lang="en-US" altLang="zh-TW" sz="1600" b="1" dirty="0" smtClean="0"/>
              <a:t>"</a:t>
            </a:r>
            <a:r>
              <a:rPr lang="en-US" altLang="zh-TW" sz="1600" b="1" dirty="0"/>
              <a:t>date"</a:t>
            </a:r>
            <a:r>
              <a:rPr lang="en-US" altLang="zh-TW" sz="1600" dirty="0"/>
              <a:t>: " 4/04", </a:t>
            </a:r>
            <a:endParaRPr lang="en-US" altLang="zh-TW" sz="1600" dirty="0" smtClean="0"/>
          </a:p>
          <a:p>
            <a:r>
              <a:rPr lang="en-US" altLang="zh-TW" sz="1600" b="1" dirty="0" smtClean="0"/>
              <a:t>"</a:t>
            </a:r>
            <a:r>
              <a:rPr lang="en-US" altLang="zh-TW" sz="1600" b="1" dirty="0"/>
              <a:t>author"</a:t>
            </a:r>
            <a:r>
              <a:rPr lang="en-US" altLang="zh-TW" sz="1600" dirty="0"/>
              <a:t>: "adple123</a:t>
            </a:r>
            <a:r>
              <a:rPr lang="en-US" altLang="zh-TW" sz="1600" dirty="0" smtClean="0"/>
              <a:t>",</a:t>
            </a:r>
          </a:p>
          <a:p>
            <a:r>
              <a:rPr lang="en-US" altLang="zh-TW" sz="1600" dirty="0" smtClean="0"/>
              <a:t> </a:t>
            </a:r>
            <a:r>
              <a:rPr lang="en-US" altLang="zh-TW" sz="1600" dirty="0"/>
              <a:t>"</a:t>
            </a:r>
            <a:r>
              <a:rPr lang="en-US" altLang="zh-TW" sz="1600" b="1" dirty="0" err="1"/>
              <a:t>positive_count</a:t>
            </a:r>
            <a:r>
              <a:rPr lang="en-US" altLang="zh-TW" sz="1600" dirty="0"/>
              <a:t>": "10</a:t>
            </a:r>
            <a:r>
              <a:rPr lang="en-US" altLang="zh-TW" sz="1600" dirty="0" smtClean="0"/>
              <a:t>",</a:t>
            </a:r>
          </a:p>
          <a:p>
            <a:r>
              <a:rPr lang="en-US" altLang="zh-TW" sz="1600" dirty="0" smtClean="0"/>
              <a:t> </a:t>
            </a:r>
            <a:r>
              <a:rPr lang="en-US" altLang="zh-TW" sz="1600" dirty="0"/>
              <a:t>"</a:t>
            </a:r>
            <a:r>
              <a:rPr lang="en-US" altLang="zh-TW" sz="1600" b="1" dirty="0"/>
              <a:t>content</a:t>
            </a:r>
            <a:r>
              <a:rPr lang="en-US" altLang="zh-TW" sz="1600" dirty="0"/>
              <a:t>": ["\n</a:t>
            </a:r>
            <a:r>
              <a:rPr lang="zh-TW" altLang="en-US" sz="1600" dirty="0"/>
              <a:t>是這樣的</a:t>
            </a:r>
            <a:r>
              <a:rPr lang="en-US" altLang="zh-TW" sz="1600" dirty="0"/>
              <a:t>\n\n</a:t>
            </a:r>
            <a:r>
              <a:rPr lang="zh-TW" altLang="en-US" sz="1600" dirty="0"/>
              <a:t>小弟最近看到</a:t>
            </a:r>
            <a:r>
              <a:rPr lang="en-US" altLang="zh-TW" sz="1600" dirty="0"/>
              <a:t>SONY XA1</a:t>
            </a:r>
            <a:r>
              <a:rPr lang="zh-TW" altLang="en-US" sz="1600" dirty="0"/>
              <a:t>感覺還不錯</a:t>
            </a:r>
            <a:r>
              <a:rPr lang="en-US" altLang="zh-TW" sz="1600" dirty="0"/>
              <a:t>\n\n</a:t>
            </a:r>
            <a:r>
              <a:rPr lang="zh-TW" altLang="en-US" sz="1600" dirty="0"/>
              <a:t>有點換換病發作</a:t>
            </a:r>
            <a:r>
              <a:rPr lang="en-US" altLang="zh-TW" sz="1600" dirty="0"/>
              <a:t>\n\n</a:t>
            </a:r>
            <a:r>
              <a:rPr lang="zh-TW" altLang="en-US" sz="1600" dirty="0"/>
              <a:t>目前我是用紅米</a:t>
            </a:r>
            <a:r>
              <a:rPr lang="en-US" altLang="zh-TW" sz="1600" dirty="0"/>
              <a:t>NOTE3 </a:t>
            </a:r>
            <a:r>
              <a:rPr lang="zh-TW" altLang="en-US" sz="1600" dirty="0"/>
              <a:t>特製版</a:t>
            </a:r>
            <a:r>
              <a:rPr lang="en-US" altLang="zh-TW" sz="1600" dirty="0"/>
              <a:t>\n\n</a:t>
            </a:r>
            <a:r>
              <a:rPr lang="zh-TW" altLang="en-US" sz="1600" dirty="0"/>
              <a:t>使用上是完全沒有任何不愉快</a:t>
            </a:r>
            <a:r>
              <a:rPr lang="en-US" altLang="zh-TW" sz="1600" dirty="0"/>
              <a:t>\n\n</a:t>
            </a:r>
            <a:r>
              <a:rPr lang="zh-TW" altLang="en-US" sz="1600" dirty="0"/>
              <a:t>除了相機在室內拍照有點小悲劇外 </a:t>
            </a:r>
            <a:r>
              <a:rPr lang="en-US" altLang="zh-TW" sz="1600" dirty="0"/>
              <a:t>XD\n\n\n</a:t>
            </a:r>
            <a:r>
              <a:rPr lang="zh-TW" altLang="en-US" sz="1600" dirty="0"/>
              <a:t>真的只是想換新手機而已</a:t>
            </a:r>
            <a:r>
              <a:rPr lang="en-US" altLang="zh-TW" sz="1600" dirty="0"/>
              <a:t>\n\n</a:t>
            </a:r>
            <a:r>
              <a:rPr lang="zh-TW" altLang="en-US" sz="1600" dirty="0"/>
              <a:t>請問從紅米跳到</a:t>
            </a:r>
            <a:r>
              <a:rPr lang="en-US" altLang="zh-TW" sz="1600" dirty="0"/>
              <a:t>XA1</a:t>
            </a:r>
            <a:r>
              <a:rPr lang="zh-TW" altLang="en-US" sz="1600" dirty="0"/>
              <a:t>值得嗎？</a:t>
            </a:r>
            <a:r>
              <a:rPr lang="en-US" altLang="zh-TW" sz="1600" dirty="0"/>
              <a:t>\n\n</a:t>
            </a:r>
            <a:r>
              <a:rPr lang="zh-TW" altLang="en-US" sz="1600" dirty="0"/>
              <a:t>我比較</a:t>
            </a:r>
            <a:r>
              <a:rPr lang="en-US" altLang="zh-TW" sz="1600" dirty="0"/>
              <a:t>care</a:t>
            </a:r>
            <a:r>
              <a:rPr lang="zh-TW" altLang="en-US" sz="1600" dirty="0"/>
              <a:t>的點是，</a:t>
            </a:r>
            <a:r>
              <a:rPr lang="en-US" altLang="zh-TW" sz="1600" dirty="0"/>
              <a:t>XA1</a:t>
            </a:r>
            <a:r>
              <a:rPr lang="zh-TW" altLang="en-US" sz="1600" dirty="0"/>
              <a:t>的螢幕只有</a:t>
            </a:r>
            <a:r>
              <a:rPr lang="en-US" altLang="zh-TW" sz="1600" dirty="0"/>
              <a:t>720P\n\n</a:t>
            </a:r>
            <a:r>
              <a:rPr lang="zh-TW" altLang="en-US" sz="1600" dirty="0"/>
              <a:t>不知道在使用上有沒有差？</a:t>
            </a:r>
            <a:r>
              <a:rPr lang="en-US" altLang="zh-TW" sz="1600" dirty="0"/>
              <a:t>\n\n--\n"], </a:t>
            </a:r>
            <a:endParaRPr lang="en-US" altLang="zh-TW" sz="1600" dirty="0" smtClean="0"/>
          </a:p>
          <a:p>
            <a:r>
              <a:rPr lang="en-US" altLang="zh-TW" sz="1600" dirty="0" smtClean="0"/>
              <a:t>"</a:t>
            </a:r>
            <a:r>
              <a:rPr lang="en-US" altLang="zh-TW" sz="1600" b="1" dirty="0" err="1"/>
              <a:t>content_url</a:t>
            </a:r>
            <a:r>
              <a:rPr lang="en-US" altLang="zh-TW" sz="1600" dirty="0"/>
              <a:t>": "/</a:t>
            </a:r>
            <a:r>
              <a:rPr lang="en-US" altLang="zh-TW" sz="1600" dirty="0" err="1"/>
              <a:t>bbs</a:t>
            </a:r>
            <a:r>
              <a:rPr lang="en-US" altLang="zh-TW" sz="1600" dirty="0"/>
              <a:t>/</a:t>
            </a:r>
            <a:r>
              <a:rPr lang="en-US" altLang="zh-TW" sz="1600" dirty="0" err="1"/>
              <a:t>MobileComm</a:t>
            </a:r>
            <a:r>
              <a:rPr lang="en-US" altLang="zh-TW" sz="1600" dirty="0"/>
              <a:t>/M.1491279686.A.A24.html</a:t>
            </a:r>
            <a:r>
              <a:rPr lang="en-US" altLang="zh-TW" sz="1600" dirty="0" smtClean="0"/>
              <a:t>",</a:t>
            </a:r>
          </a:p>
          <a:p>
            <a:r>
              <a:rPr lang="en-US" altLang="zh-TW" sz="1600" dirty="0" smtClean="0"/>
              <a:t> </a:t>
            </a:r>
            <a:r>
              <a:rPr lang="en-US" altLang="zh-TW" sz="1600" dirty="0"/>
              <a:t>"</a:t>
            </a:r>
            <a:r>
              <a:rPr lang="en-US" altLang="zh-TW" sz="1600" b="1" dirty="0" err="1"/>
              <a:t>negative_user</a:t>
            </a:r>
            <a:r>
              <a:rPr lang="en-US" altLang="zh-TW" sz="1600" dirty="0"/>
              <a:t>": []}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811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JIEBA keyword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Code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19</a:t>
            </a:fld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4752528" cy="370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5373216"/>
            <a:ext cx="7008813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508104" y="1268760"/>
            <a:ext cx="3456384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The keywords which were found by JIEBA could be used as a basis for classifying articles.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92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 of data science</a:t>
            </a:r>
          </a:p>
          <a:p>
            <a:pPr lvl="1"/>
            <a:r>
              <a:rPr lang="en-US" altLang="zh-TW" dirty="0" smtClean="0"/>
              <a:t>What is data science?</a:t>
            </a:r>
          </a:p>
          <a:p>
            <a:pPr lvl="1"/>
            <a:r>
              <a:rPr lang="en-US" altLang="zh-TW" dirty="0" smtClean="0"/>
              <a:t>Example: recommendation system</a:t>
            </a:r>
          </a:p>
          <a:p>
            <a:pPr lvl="1"/>
            <a:r>
              <a:rPr lang="en-US" altLang="zh-TW" dirty="0" smtClean="0"/>
              <a:t>Example: </a:t>
            </a:r>
            <a:r>
              <a:rPr lang="en-US" altLang="zh-TW" dirty="0" err="1" smtClean="0"/>
              <a:t>Whos</a:t>
            </a:r>
            <a:r>
              <a:rPr lang="en-US" altLang="zh-TW" dirty="0" smtClean="0"/>
              <a:t> call</a:t>
            </a:r>
          </a:p>
          <a:p>
            <a:r>
              <a:rPr lang="en-US" altLang="zh-TW" dirty="0" smtClean="0"/>
              <a:t>Practical cases</a:t>
            </a:r>
          </a:p>
          <a:p>
            <a:pPr lvl="1"/>
            <a:r>
              <a:rPr lang="en-US" altLang="zh-TW" dirty="0" smtClean="0"/>
              <a:t>PTT mobile phone  and user analysis</a:t>
            </a:r>
          </a:p>
          <a:p>
            <a:pPr lvl="1"/>
            <a:r>
              <a:rPr lang="en-US" altLang="zh-TW" dirty="0" err="1" smtClean="0"/>
              <a:t>Kaggle</a:t>
            </a:r>
            <a:r>
              <a:rPr lang="en-US" altLang="zh-TW" dirty="0" smtClean="0"/>
              <a:t> Titanic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950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Brand Keyword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54461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20</a:t>
            </a:fld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29983"/>
            <a:ext cx="4276179" cy="359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29985"/>
            <a:ext cx="4248472" cy="359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63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Brand Keyword example(Cont.)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54461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21</a:t>
            </a:fld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21750"/>
            <a:ext cx="4544729" cy="3831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55" y="792006"/>
            <a:ext cx="4496786" cy="381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156176" y="566124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hlinkClick r:id="rId4"/>
              </a:rPr>
              <a:t>More..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92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Naïve Bayesian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692696"/>
            <a:ext cx="8856984" cy="554461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10" y="2276872"/>
            <a:ext cx="30194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630350"/>
            <a:ext cx="4663554" cy="554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10" y="836713"/>
            <a:ext cx="3445088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7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Classify article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Calculate TFIDF for each trained data and a category will be given.</a:t>
            </a:r>
          </a:p>
          <a:p>
            <a:r>
              <a:rPr lang="en-US" altLang="zh-TW" dirty="0" smtClean="0"/>
              <a:t>Use NB to predict test data’s category</a:t>
            </a:r>
          </a:p>
          <a:p>
            <a:r>
              <a:rPr lang="en-US" altLang="zh-TW" dirty="0" smtClean="0">
                <a:hlinkClick r:id="rId2"/>
              </a:rPr>
              <a:t>Link</a:t>
            </a:r>
            <a:endParaRPr lang="en-US" altLang="zh-TW" dirty="0" smtClean="0"/>
          </a:p>
          <a:p>
            <a:r>
              <a:rPr lang="en-US" altLang="zh-TW" dirty="0" smtClean="0"/>
              <a:t>Prediction evaluation: Precision, Recall, F-Score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23</a:t>
            </a:fld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29000"/>
            <a:ext cx="68278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41168"/>
            <a:ext cx="30099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99592" y="573325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F1=0.17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3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Vertical and horizontal analysis for target user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24</a:t>
            </a:fld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4815"/>
            <a:ext cx="5126949" cy="410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852936"/>
            <a:ext cx="3317576" cy="285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01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Kaggle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692696"/>
            <a:ext cx="8928992" cy="5544616"/>
          </a:xfrm>
        </p:spPr>
        <p:txBody>
          <a:bodyPr/>
          <a:lstStyle/>
          <a:p>
            <a:r>
              <a:rPr lang="en-US" altLang="zh-TW" dirty="0" smtClean="0"/>
              <a:t>A data science competition site which is acquired by Google this year</a:t>
            </a:r>
          </a:p>
          <a:p>
            <a:r>
              <a:rPr lang="en-US" altLang="zh-TW" dirty="0" smtClean="0"/>
              <a:t>Many competitions are give with huge rewards.</a:t>
            </a:r>
          </a:p>
          <a:p>
            <a:r>
              <a:rPr lang="en-US" altLang="zh-TW" dirty="0" smtClean="0"/>
              <a:t>Positive: new ML, paper</a:t>
            </a:r>
          </a:p>
          <a:p>
            <a:r>
              <a:rPr lang="en-US" altLang="zh-TW" dirty="0" smtClean="0"/>
              <a:t>Negative: reverse hacking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25</a:t>
            </a:fld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23" y="2348880"/>
            <a:ext cx="4259144" cy="354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283014"/>
            <a:ext cx="18573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39552" y="5085184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Ans1:X </a:t>
            </a:r>
            <a:r>
              <a:rPr lang="en-US" altLang="zh-TW" dirty="0" err="1" smtClean="0"/>
              <a:t>xor</a:t>
            </a:r>
            <a:r>
              <a:rPr lang="en-US" altLang="zh-TW" dirty="0" smtClean="0"/>
              <a:t> Y</a:t>
            </a:r>
          </a:p>
          <a:p>
            <a:r>
              <a:rPr lang="en-US" altLang="zh-TW" dirty="0" smtClean="0"/>
              <a:t>Ans2: if (x==1 &amp;&amp; y==0) || (x==0 &amp;&amp; y==1)</a:t>
            </a:r>
          </a:p>
          <a:p>
            <a:r>
              <a:rPr lang="en-US" altLang="zh-TW" dirty="0" smtClean="0"/>
              <a:t>Ans2 is a reverse hacking example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438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Titanic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692696"/>
            <a:ext cx="8928992" cy="554461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26</a:t>
            </a:fld>
            <a:endParaRPr lang="zh-TW" altLang="en-US" dirty="0"/>
          </a:p>
        </p:txBody>
      </p:sp>
      <p:pic>
        <p:nvPicPr>
          <p:cNvPr id="2050" name="Picture 2" descr="https://lh3.googleusercontent.com/dFB7-n6dDh623g1xMlgL2ObMorC8W1vBPFUJKbKSwgyJxO208ASELqhyHWFEOrE8fUvSbcjdBaeULlqEOpfl0igV-zcY3c86N6uIRzmjG86aeDAc4UrcKs_32EQBz_dK4UMMRuKOwTpm36EQGWtUA287k7obIfxYlsFvBhGyqjY4dvyl_99IQ3wqYtjB3CE-h4kSYkCiLcrtefUdKV6vMI5W6mX4HNgvL9J_SOlgZllMxD_UbNxBxTXF_lKT0y3jjNw5zUYVV6eAiXidUGOuBK44rK-7sfUjjqPVp7xloJzzMBLn51g0im-QKq7eSoxLqcQuyNw-jc5xbq8uXDVdPwGXwBVbmZk5dwtdyc2QhmjaWMLAXnMKwa_0uajxZ9IrBDhWu2QZrVvvLiS2g8fBPuwN5yJ2UrVlQIl7Xir_nxBNVKMggK2p5Ohz2nEmUaExQpzDeTBV6YUlVcvD4TJ_IeVp8ZJZWjGMzthG3zlp3w7pqbxEPKw8HdvUHWt0kyOOPzsfLUM7uYRGi0t_n89XrDjlxMwZlSR5Dlsi3e2KfkGD-P_aRfKtWVHyQLlRs5xdbNTJ1MefjvuW5_9FDRj2zXxT6SXfzCoXfUp325kJUwXp3_zU=w546-h970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3120989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JOL1-Dea9qHpwd3cJ4NZv6FKQG7XfymavrDvOD9ZG8FGCJkRc4i_Wk_I_yrrkp_GdH2gFdmD25GebqCgSR3BnNFu_1fzwULJONj5KF1TFHbii9Nl3-tTeZFeK59c3b2pv3S1baS6BCmZQP9y97wKbwHJHH7hbXTCejHqqQTdJXDkxS8Eb_WYUKQmEQNjKPT40xOc5K7eBhzAL6wlUtJHZQz-pI53plAHxULyGqJKvoHkdxoPzaO7p9vUza7-rXNsNKBKvB6l11XyeWqPeSeqH_ammS0bR0pBAdgvQfn3tuiIed7k8lLMXtHK2LQcFPm3v3lr2TQqNfpOXNK3REToJ-iHHA85bU6QrMMqURPuNnuRmlvia_Vjai3W5pRPGxCLX4F62Cj9cq4XhA1vHM3c_GFVBmh4Fa7MjTZpvtIp1tnOQiGs9_hKKYgWN57UX5a6VOg7-EehC_4tX0B_OScoLQFPoOoyFxjvuRblXYSmtWF7iJztPK7xl4kHhODXWEXlgrECulvWuxEXF38RvD67vI99a0u2BRqpOZkSvdjNYGykvt2CogXN3zH7Y_IxbNLp829NIoxO5sWF10RYrTlZfptpEFYzhjx_ZOHaPhRx8oEx9t4l=w1723-h970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52" y="3075259"/>
            <a:ext cx="5562936" cy="313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52" y="692696"/>
            <a:ext cx="5562936" cy="23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97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Titanic data sheet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27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3" y="3356992"/>
            <a:ext cx="7560840" cy="275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03" y="764704"/>
            <a:ext cx="6275945" cy="2639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3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Column attribute analysis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28</a:t>
            </a:fld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773930"/>
            <a:ext cx="38957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83456"/>
            <a:ext cx="38766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39" y="3480088"/>
            <a:ext cx="3848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83" y="3475325"/>
            <a:ext cx="38671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Column attribute analysis(Cont.)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29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03040"/>
            <a:ext cx="38576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47830"/>
            <a:ext cx="38766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7584" y="414908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Some important ideas for data analysis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Drop NULL value or make assumption for that column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Choose columns which have changes in result.(Decision factor)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40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data science?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3</a:t>
            </a:fld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834368"/>
            <a:ext cx="7772414" cy="5301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2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ML flow of Titanic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30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9552" y="835163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Split test and train set(70%,30%)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19672" y="2715235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Drop NULL and unused columns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59832" y="822052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Unified data value(1~3)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stCxn id="6" idx="0"/>
            <a:endCxn id="8" idx="2"/>
          </p:cNvCxnSpPr>
          <p:nvPr/>
        </p:nvCxnSpPr>
        <p:spPr>
          <a:xfrm flipV="1">
            <a:off x="2555776" y="2118196"/>
            <a:ext cx="1440160" cy="5970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355976" y="2635363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Train and prediction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8" idx="2"/>
            <a:endCxn id="10" idx="0"/>
          </p:cNvCxnSpPr>
          <p:nvPr/>
        </p:nvCxnSpPr>
        <p:spPr>
          <a:xfrm>
            <a:off x="3995936" y="2118196"/>
            <a:ext cx="1296144" cy="5171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2"/>
            <a:endCxn id="6" idx="0"/>
          </p:cNvCxnSpPr>
          <p:nvPr/>
        </p:nvCxnSpPr>
        <p:spPr>
          <a:xfrm>
            <a:off x="1475656" y="2131307"/>
            <a:ext cx="1080120" cy="58392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12422" y="5221382"/>
            <a:ext cx="339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hlinkClick r:id="rId2"/>
              </a:rPr>
              <a:t>Code is here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716016" y="4365104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Data unified rules: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Sex:male:1 female:2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Age:0~20,20~50,&gt;50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Fare: &lt;7.3,7.3~17,&gt;17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Embarked: S:1 Q:2 C:3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4359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model evaluation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31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9552" y="764704"/>
            <a:ext cx="4752528" cy="17543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SVC f1 score: 0.762643239114</a:t>
            </a:r>
          </a:p>
          <a:p>
            <a:r>
              <a:rPr lang="en-US" altLang="zh-TW" dirty="0"/>
              <a:t>KNN f1 score: 0.803952274422</a:t>
            </a:r>
          </a:p>
          <a:p>
            <a:r>
              <a:rPr lang="en-US" altLang="zh-TW" dirty="0" err="1"/>
              <a:t>GussianNB</a:t>
            </a:r>
            <a:r>
              <a:rPr lang="en-US" altLang="zh-TW" dirty="0"/>
              <a:t> f1 score: 0.779974959493</a:t>
            </a:r>
          </a:p>
          <a:p>
            <a:r>
              <a:rPr lang="en-US" altLang="zh-TW" dirty="0"/>
              <a:t>Perception f1 score: 0.746988914411</a:t>
            </a:r>
          </a:p>
          <a:p>
            <a:r>
              <a:rPr lang="en-US" altLang="zh-TW" dirty="0"/>
              <a:t>Decision tree f1 score: 0.790651377608</a:t>
            </a:r>
          </a:p>
          <a:p>
            <a:r>
              <a:rPr lang="en-US" altLang="zh-TW" dirty="0"/>
              <a:t>random forest f1 score: 0.789270529224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5059142" cy="348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202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Thanks but it is not 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 hope this presentation could rise your interest of data science. CSIE graduates can spend more time on it. It has future.</a:t>
            </a:r>
          </a:p>
          <a:p>
            <a:r>
              <a:rPr lang="en-US" altLang="zh-TW" dirty="0" smtClean="0"/>
              <a:t>Some of the topics like deep learning will be addressed in the future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All courses video I put </a:t>
            </a:r>
            <a:r>
              <a:rPr lang="en-US" altLang="zh-TW" dirty="0"/>
              <a:t>on /011/</a:t>
            </a:r>
            <a:r>
              <a:rPr lang="en-US" altLang="zh-TW" dirty="0" err="1"/>
              <a:t>data_science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964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What is recommendation system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recommendation system suggests potentially favored items or contents to users.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2000250"/>
            <a:ext cx="8199437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478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Amazon recommendation system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200724" y="6031687"/>
            <a:ext cx="1522512" cy="365125"/>
          </a:xfrm>
        </p:spPr>
        <p:txBody>
          <a:bodyPr/>
          <a:lstStyle/>
          <a:p>
            <a:fld id="{3EBDBD44-1F0A-4231-9E63-CB843D648A85}" type="slidenum">
              <a:rPr lang="zh-TW" altLang="en-US" smtClean="0"/>
              <a:t>5</a:t>
            </a:fld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68" y="736488"/>
            <a:ext cx="6610889" cy="281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72" y="3669730"/>
            <a:ext cx="451485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292" y="3656344"/>
            <a:ext cx="4464496" cy="233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96175" y="692454"/>
            <a:ext cx="3456384" cy="50405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7956" y="3656056"/>
            <a:ext cx="2880320" cy="3594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362646" y="3669730"/>
            <a:ext cx="2469926" cy="3594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433" y="3151367"/>
            <a:ext cx="3021252" cy="269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5982847" y="3151367"/>
            <a:ext cx="3035838" cy="3594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5" idx="2"/>
          </p:cNvCxnSpPr>
          <p:nvPr/>
        </p:nvCxnSpPr>
        <p:spPr>
          <a:xfrm flipH="1">
            <a:off x="2232172" y="1196510"/>
            <a:ext cx="2892195" cy="24595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5" idx="2"/>
          </p:cNvCxnSpPr>
          <p:nvPr/>
        </p:nvCxnSpPr>
        <p:spPr>
          <a:xfrm>
            <a:off x="5124367" y="1196510"/>
            <a:ext cx="0" cy="24595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  <a:endCxn id="15" idx="0"/>
          </p:cNvCxnSpPr>
          <p:nvPr/>
        </p:nvCxnSpPr>
        <p:spPr>
          <a:xfrm>
            <a:off x="5124367" y="1196510"/>
            <a:ext cx="2376399" cy="195485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2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Collaborative Filtering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CF is the most successfully and common approach to generate recommendations</a:t>
            </a:r>
          </a:p>
          <a:p>
            <a:r>
              <a:rPr lang="en-US" altLang="zh-TW" dirty="0" smtClean="0"/>
              <a:t>Key idea</a:t>
            </a:r>
          </a:p>
          <a:p>
            <a:pPr lvl="1"/>
            <a:r>
              <a:rPr lang="en-US" altLang="zh-TW" dirty="0" smtClean="0"/>
              <a:t>Recommend the favored items of people who are similar to you</a:t>
            </a:r>
          </a:p>
          <a:p>
            <a:pPr lvl="1"/>
            <a:r>
              <a:rPr lang="en-US" altLang="zh-TW" dirty="0" smtClean="0"/>
              <a:t>Need to collect the taste of other people</a:t>
            </a:r>
          </a:p>
          <a:p>
            <a:pPr lvl="1"/>
            <a:r>
              <a:rPr lang="en-US" altLang="zh-TW" dirty="0" smtClean="0"/>
              <a:t>Cosine similarity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6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5104"/>
            <a:ext cx="38385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5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based CF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2" y="746130"/>
            <a:ext cx="8199083" cy="491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3" y="5614344"/>
            <a:ext cx="3872136" cy="60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52663" y="5614344"/>
            <a:ext cx="3872136" cy="602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29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Item based CF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8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8064896" cy="498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7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Whos</a:t>
            </a:r>
            <a:r>
              <a:rPr lang="en-US" altLang="zh-TW" dirty="0" smtClean="0"/>
              <a:t> call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 smtClean="0"/>
              <a:t>400M phone calls per month database</a:t>
            </a:r>
          </a:p>
          <a:p>
            <a:pPr marL="514350" indent="-514350">
              <a:buAutoNum type="arabicPeriod"/>
            </a:pPr>
            <a:r>
              <a:rPr lang="en-US" altLang="zh-TW" dirty="0" smtClean="0"/>
              <a:t>3000 Spammer numbers are reported every day</a:t>
            </a:r>
          </a:p>
          <a:p>
            <a:pPr marL="514350" indent="-514350">
              <a:buAutoNum type="arabicPeriod"/>
            </a:pPr>
            <a:r>
              <a:rPr lang="en-US" altLang="zh-TW" dirty="0" smtClean="0"/>
              <a:t>3 of every 5 calls can be identified successfully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6598446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16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地平線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10632</TotalTime>
  <Words>758</Words>
  <Application>Microsoft Office PowerPoint</Application>
  <PresentationFormat>如螢幕大小 (4:3)</PresentationFormat>
  <Paragraphs>157</Paragraphs>
  <Slides>32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Data Science</vt:lpstr>
      <vt:lpstr>Outline</vt:lpstr>
      <vt:lpstr>What is data science?</vt:lpstr>
      <vt:lpstr>What is recommendation system</vt:lpstr>
      <vt:lpstr>Amazon recommendation system</vt:lpstr>
      <vt:lpstr>Collaborative Filtering</vt:lpstr>
      <vt:lpstr>User based CF</vt:lpstr>
      <vt:lpstr>Item based CF</vt:lpstr>
      <vt:lpstr>Whos call</vt:lpstr>
      <vt:lpstr>Whos call’s data science</vt:lpstr>
      <vt:lpstr>Call tagging</vt:lpstr>
      <vt:lpstr>Call features</vt:lpstr>
      <vt:lpstr>Call features(cont.)</vt:lpstr>
      <vt:lpstr>Support vector machine</vt:lpstr>
      <vt:lpstr>Optimization</vt:lpstr>
      <vt:lpstr>PTT mobile board analysis</vt:lpstr>
      <vt:lpstr>Web crawler</vt:lpstr>
      <vt:lpstr>Classify data</vt:lpstr>
      <vt:lpstr>JIEBA keyword analysis</vt:lpstr>
      <vt:lpstr>Brand Keyword example</vt:lpstr>
      <vt:lpstr>Brand Keyword example(Cont.)</vt:lpstr>
      <vt:lpstr>Naïve Bayesian</vt:lpstr>
      <vt:lpstr>Classify article</vt:lpstr>
      <vt:lpstr>User analysis</vt:lpstr>
      <vt:lpstr>Kaggle</vt:lpstr>
      <vt:lpstr>Titanic</vt:lpstr>
      <vt:lpstr>Titanic data sheet</vt:lpstr>
      <vt:lpstr>Column attribute analysis</vt:lpstr>
      <vt:lpstr>Column attribute analysis(Cont.)</vt:lpstr>
      <vt:lpstr>ML flow of Titanic</vt:lpstr>
      <vt:lpstr>Training model evaluation</vt:lpstr>
      <vt:lpstr>Thanks but it is not over</vt:lpstr>
    </vt:vector>
  </TitlesOfParts>
  <Company>Topview Optronics Corp.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miki lee</dc:creator>
  <cp:lastModifiedBy>程昭清</cp:lastModifiedBy>
  <cp:revision>291</cp:revision>
  <dcterms:created xsi:type="dcterms:W3CDTF">2013-05-15T03:16:34Z</dcterms:created>
  <dcterms:modified xsi:type="dcterms:W3CDTF">2017-06-07T07:33:19Z</dcterms:modified>
</cp:coreProperties>
</file>